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6" r:id="rId10"/>
    <p:sldId id="267" r:id="rId11"/>
    <p:sldId id="268" r:id="rId12"/>
    <p:sldId id="261" r:id="rId13"/>
    <p:sldId id="265" r:id="rId14"/>
    <p:sldId id="264" r:id="rId15"/>
    <p:sldId id="263" r:id="rId16"/>
  </p:sldIdLst>
  <p:sldSz cx="14630400" cy="8229600"/>
  <p:notesSz cx="8229600" cy="146304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Epilogue" panose="020B0604020202020204" charset="-94"/>
      <p:regular r:id="rId22"/>
    </p:embeddedFont>
    <p:embeddedFont>
      <p:font typeface="Fraunces Medium" panose="020B0604020202020204" charset="-94"/>
      <p:regular r:id="rId23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657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73C976-D6F4-5A9A-4444-AA2CFE0C1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A27378-A246-7112-9381-88AA518F9F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42AC2F-8827-DFB5-6AE6-B72A0B3FA1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8B7408-07EB-2AB2-1CBE-C3D88783192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39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DBD26A-E63F-6077-0272-85E150E65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B0E057-5F3B-FD50-1022-2840A01238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2B82A5-6295-1CD2-1C55-35CB5BE714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24BC9-7AEA-4A1E-4741-7398C7C0B0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20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4A1F6-44E6-9CD6-2450-A61C76FD2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54FF7F-2C8D-A9A9-CA49-ECABBAF443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CE9B41-918B-3B57-7070-948CC64CAA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FEC2F1-540B-0029-D3D4-0D40A88F24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052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DBD45-D530-1144-E5AB-683316AD4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6A6E92-48DC-4717-462F-40A897D463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7525C3-EFB3-F5BC-0D08-B0D3C6EABA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699B9-6008-E64A-808F-83B43E5ABF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11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A81189-C824-85F7-5013-291BB13AB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11372C8-F5EF-D664-8BDC-07CAA11406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4DEEA0-A5F0-EEFF-70E3-364CBBCB40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DBA7B7-30CA-1F28-78D4-11D80E65F5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556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418CE-1F7B-EFA6-FCF1-C2DA4B2C90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F2A5C7-F75F-DE60-C43F-1AE3F3F084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F78C5D-070E-4588-CD72-63D7A4DB2D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6CBCD-C3B7-6E3D-3144-A9D73D6894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869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77227" y="1818511"/>
            <a:ext cx="8510877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Kalp Hastalığı Tahmini: Veri Seti ve Python ile Makine Öğrenmesi Uygulaması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0" y="5098468"/>
            <a:ext cx="9465332" cy="13476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Emir </a:t>
            </a:r>
            <a:r>
              <a:rPr lang="tr-TR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Cica</a:t>
            </a:r>
            <a: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22253507 </a:t>
            </a:r>
            <a:b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</a:br>
            <a:r>
              <a:rPr lang="tr-TR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İlkan</a:t>
            </a:r>
            <a: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tr-TR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Silcan</a:t>
            </a:r>
            <a: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21253004</a:t>
            </a:r>
          </a:p>
          <a:p>
            <a:pPr algn="ctr">
              <a:lnSpc>
                <a:spcPts val="2850"/>
              </a:lnSpc>
            </a:pPr>
            <a:r>
              <a:rPr lang="tr-TR" sz="1750" dirty="0">
                <a:solidFill>
                  <a:srgbClr val="EBECEF"/>
                </a:solidFill>
                <a:latin typeface="Epilogue" pitchFamily="34" charset="0"/>
              </a:rPr>
              <a:t>Ömer Faruk Baysal 22253050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464C2B-230E-5335-F1F4-D2E321392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BBACE50-918A-F61B-ADE2-879DBA8B9674}"/>
              </a:ext>
            </a:extLst>
          </p:cNvPr>
          <p:cNvSpPr/>
          <p:nvPr/>
        </p:nvSpPr>
        <p:spPr>
          <a:xfrm>
            <a:off x="2921508" y="547661"/>
            <a:ext cx="8560578" cy="1030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Performans Karşılaştırması</a:t>
            </a:r>
            <a:endParaRPr lang="en-US" sz="4400" dirty="0"/>
          </a:p>
        </p:txBody>
      </p:sp>
      <p:pic>
        <p:nvPicPr>
          <p:cNvPr id="18" name="Image 2" descr="preencoded.png">
            <a:extLst>
              <a:ext uri="{FF2B5EF4-FFF2-40B4-BE49-F238E27FC236}">
                <a16:creationId xmlns:a16="http://schemas.microsoft.com/office/drawing/2014/main" id="{1BACE3F3-4809-6963-59A5-BE96BA74D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790" y="9152334"/>
            <a:ext cx="141684" cy="113348"/>
          </a:xfrm>
          <a:prstGeom prst="rect">
            <a:avLst/>
          </a:prstGeom>
        </p:spPr>
      </p:pic>
      <p:sp>
        <p:nvSpPr>
          <p:cNvPr id="19" name="Text 14">
            <a:extLst>
              <a:ext uri="{FF2B5EF4-FFF2-40B4-BE49-F238E27FC236}">
                <a16:creationId xmlns:a16="http://schemas.microsoft.com/office/drawing/2014/main" id="{A42C7EEB-AF94-26F5-FB19-5DEEC137264B}"/>
              </a:ext>
            </a:extLst>
          </p:cNvPr>
          <p:cNvSpPr/>
          <p:nvPr/>
        </p:nvSpPr>
        <p:spPr>
          <a:xfrm>
            <a:off x="4096822" y="9129593"/>
            <a:ext cx="669167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 err="1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Önemli</a:t>
            </a:r>
            <a:r>
              <a:rPr lang="en-US" sz="8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850" b="1" dirty="0" err="1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ot</a:t>
            </a:r>
            <a:r>
              <a:rPr lang="en-US" sz="8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:</a:t>
            </a:r>
            <a:r>
              <a:rPr lang="en-US" sz="850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Random Forest modeli, ensemble yaklaşımı sayesinde overfitting'i önleyerek en dengeli ve güvenilir sonuçları verdi.</a:t>
            </a:r>
            <a:endParaRPr lang="en-US" sz="850" dirty="0"/>
          </a:p>
        </p:txBody>
      </p:sp>
      <p:pic>
        <p:nvPicPr>
          <p:cNvPr id="20" name="Resim 19">
            <a:extLst>
              <a:ext uri="{FF2B5EF4-FFF2-40B4-BE49-F238E27FC236}">
                <a16:creationId xmlns:a16="http://schemas.microsoft.com/office/drawing/2014/main" id="{5E580A99-BD09-E2E4-39E1-6B8FA16224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  <p:pic>
        <p:nvPicPr>
          <p:cNvPr id="7" name="Resim 6" descr="metin, çizgi, diyagram, öykü gelişim çizgisi; kumpas; grafiğini çıkarma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5A305229-8DD5-A70B-8BAF-104E691166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959" y="1959754"/>
            <a:ext cx="5783345" cy="4498422"/>
          </a:xfrm>
          <a:prstGeom prst="rect">
            <a:avLst/>
          </a:prstGeom>
        </p:spPr>
      </p:pic>
      <p:pic>
        <p:nvPicPr>
          <p:cNvPr id="4" name="Resim 3" descr="metin, ekran görüntüsü, kare, diyagra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A3BCA31E-E126-0142-AD68-88CE998D1F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0149" y="1959754"/>
            <a:ext cx="5418918" cy="4498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524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BBEB5-6A45-2E5B-81B6-421DCA61E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3EE23C6-960E-2C9A-F20E-4BF7894AAE9D}"/>
              </a:ext>
            </a:extLst>
          </p:cNvPr>
          <p:cNvSpPr/>
          <p:nvPr/>
        </p:nvSpPr>
        <p:spPr>
          <a:xfrm>
            <a:off x="2921508" y="547661"/>
            <a:ext cx="8560578" cy="1030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Performans Karşılaştırması</a:t>
            </a:r>
            <a:endParaRPr lang="en-US" sz="4400" dirty="0"/>
          </a:p>
        </p:txBody>
      </p:sp>
      <p:pic>
        <p:nvPicPr>
          <p:cNvPr id="18" name="Image 2" descr="preencoded.png">
            <a:extLst>
              <a:ext uri="{FF2B5EF4-FFF2-40B4-BE49-F238E27FC236}">
                <a16:creationId xmlns:a16="http://schemas.microsoft.com/office/drawing/2014/main" id="{7461F176-B8FA-B926-7DE5-38136021C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790" y="9152334"/>
            <a:ext cx="141684" cy="113348"/>
          </a:xfrm>
          <a:prstGeom prst="rect">
            <a:avLst/>
          </a:prstGeom>
        </p:spPr>
      </p:pic>
      <p:sp>
        <p:nvSpPr>
          <p:cNvPr id="19" name="Text 14">
            <a:extLst>
              <a:ext uri="{FF2B5EF4-FFF2-40B4-BE49-F238E27FC236}">
                <a16:creationId xmlns:a16="http://schemas.microsoft.com/office/drawing/2014/main" id="{4AB51F59-4195-3A1F-4637-A07B0A6643FE}"/>
              </a:ext>
            </a:extLst>
          </p:cNvPr>
          <p:cNvSpPr/>
          <p:nvPr/>
        </p:nvSpPr>
        <p:spPr>
          <a:xfrm>
            <a:off x="4096822" y="9129593"/>
            <a:ext cx="669167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Önemli Not:</a:t>
            </a:r>
            <a:r>
              <a:rPr lang="en-US" sz="850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Random Forest modeli, ensemble yaklaşımı sayesinde overfitting'i önleyerek en dengeli ve güvenilir sonuçları verdi.</a:t>
            </a:r>
            <a:endParaRPr lang="en-US" sz="850" dirty="0"/>
          </a:p>
        </p:txBody>
      </p:sp>
      <p:pic>
        <p:nvPicPr>
          <p:cNvPr id="20" name="Resim 19">
            <a:extLst>
              <a:ext uri="{FF2B5EF4-FFF2-40B4-BE49-F238E27FC236}">
                <a16:creationId xmlns:a16="http://schemas.microsoft.com/office/drawing/2014/main" id="{AA33B867-2838-D729-809A-EEF29185B1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  <p:pic>
        <p:nvPicPr>
          <p:cNvPr id="6" name="Resim 5" descr="metin, ekran görüntüsü, diyagram, çizgi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E5EB7339-FB38-6530-1922-BA8B05C0AA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9105" y="1642160"/>
            <a:ext cx="8787104" cy="512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00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EF441C-0431-0AFB-15E3-A14E97C54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75889638-1F6E-B1E7-FE9A-28CCC996F892}"/>
              </a:ext>
            </a:extLst>
          </p:cNvPr>
          <p:cNvSpPr/>
          <p:nvPr/>
        </p:nvSpPr>
        <p:spPr>
          <a:xfrm>
            <a:off x="3536989" y="2430847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tr-TR" sz="6000" dirty="0">
                <a:solidFill>
                  <a:srgbClr val="FFFFFF"/>
                </a:solidFill>
                <a:latin typeface="Fraunces Medium" pitchFamily="34" charset="0"/>
              </a:rPr>
              <a:t>Bizi Dinlediğiniz için Teşekkürler</a:t>
            </a:r>
            <a:endParaRPr lang="en-US" sz="60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52E8A456-80D0-0705-5338-B1DE7CBE6CE6}"/>
              </a:ext>
            </a:extLst>
          </p:cNvPr>
          <p:cNvSpPr/>
          <p:nvPr/>
        </p:nvSpPr>
        <p:spPr>
          <a:xfrm>
            <a:off x="2627138" y="4903060"/>
            <a:ext cx="93761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Emir </a:t>
            </a:r>
            <a:r>
              <a:rPr lang="tr-TR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Cica</a:t>
            </a:r>
            <a: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22253507 </a:t>
            </a:r>
            <a:b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</a:br>
            <a:r>
              <a:rPr lang="tr-TR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İlkan</a:t>
            </a:r>
            <a: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tr-TR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Silcan</a:t>
            </a:r>
            <a: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21253004</a:t>
            </a:r>
          </a:p>
          <a:p>
            <a:pPr algn="ctr">
              <a:lnSpc>
                <a:spcPts val="2850"/>
              </a:lnSpc>
            </a:pPr>
            <a:r>
              <a:rPr lang="tr-TR" sz="1750" dirty="0">
                <a:solidFill>
                  <a:srgbClr val="EBECEF"/>
                </a:solidFill>
                <a:latin typeface="Epilogue" pitchFamily="34" charset="0"/>
              </a:rPr>
              <a:t>Ömer Faruk Baysal 22253050</a:t>
            </a:r>
            <a:endParaRPr lang="en-US" sz="175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59CF97A0-890C-514E-A96D-7A98D493F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112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126337"/>
            <a:ext cx="1117640" cy="426244"/>
          </a:xfrm>
          <a:prstGeom prst="roundRect">
            <a:avLst>
              <a:gd name="adj" fmla="val 17880"/>
            </a:avLst>
          </a:prstGeom>
          <a:solidFill>
            <a:srgbClr val="181E34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878" y="2248733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2194322"/>
            <a:ext cx="573286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SAĞLIK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2024777" y="2118717"/>
            <a:ext cx="1929765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8C98CA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6" name="Text 3"/>
          <p:cNvSpPr/>
          <p:nvPr/>
        </p:nvSpPr>
        <p:spPr>
          <a:xfrm>
            <a:off x="2168485" y="2194322"/>
            <a:ext cx="164234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8C98CA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MAKINE ÖĞRENMESI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793790" y="2650927"/>
            <a:ext cx="59864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Proje Amacı ve Önemi</a:t>
            </a:r>
            <a:endParaRPr lang="en-US" sz="4450" dirty="0"/>
          </a:p>
        </p:txBody>
      </p:sp>
      <p:sp>
        <p:nvSpPr>
          <p:cNvPr id="8" name="Shape 5"/>
          <p:cNvSpPr/>
          <p:nvPr/>
        </p:nvSpPr>
        <p:spPr>
          <a:xfrm>
            <a:off x="793790" y="3699867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9" name="Text 6"/>
          <p:cNvSpPr/>
          <p:nvPr/>
        </p:nvSpPr>
        <p:spPr>
          <a:xfrm>
            <a:off x="1028224" y="3934301"/>
            <a:ext cx="300418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Küresel Sağlık Sorunu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28224" y="4424720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Kalp hastalıkları dünya genelinde yılda yaklaşık 17 milyon can kaybına neden oluyor. Bu, küresel ölümlerin %31'ini oluşturuyor.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216962" y="3699867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2" name="Text 9"/>
          <p:cNvSpPr/>
          <p:nvPr/>
        </p:nvSpPr>
        <p:spPr>
          <a:xfrm>
            <a:off x="5451396" y="39343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Erken Teşhisin Gücü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5451396" y="4424720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Erken tahmin, tedavi başarısını %70'e kadar artırıyor ve ölüm oranlarını önemli ölçüde azaltıyor.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640133" y="3699867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5" name="Text 12"/>
          <p:cNvSpPr/>
          <p:nvPr/>
        </p:nvSpPr>
        <p:spPr>
          <a:xfrm>
            <a:off x="9874568" y="39343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Yapay Zeka Çözümü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9874568" y="4424720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Makine öğrenmesi ile hastalık riski otomatik, hızlı ve yüksek doğrulukla değerlendirilebilir.</a:t>
            </a:r>
            <a:endParaRPr lang="en-US" sz="1750" dirty="0"/>
          </a:p>
        </p:txBody>
      </p:sp>
      <p:pic>
        <p:nvPicPr>
          <p:cNvPr id="18" name="Resim 17">
            <a:extLst>
              <a:ext uri="{FF2B5EF4-FFF2-40B4-BE49-F238E27FC236}">
                <a16:creationId xmlns:a16="http://schemas.microsoft.com/office/drawing/2014/main" id="{2B40FA9A-AB2C-7025-FEF4-3B012375E8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28922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Kullanılan Veri Seti: UCI Kalp Hastalığı Veri Seti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6836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Veri Seti Özellikleri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82047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tr-TR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92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0 hasta kaydı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ile kapsamlı analiz imkanı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6267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</a:t>
            </a:r>
            <a:r>
              <a:rPr lang="tr-TR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4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önemli tıbbi özellik: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yaş, kolesterol, maksimum kalp hızı, göğüs ağrısı tipi, kan basıncı ve daha fazlası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067770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Veride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eksik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hatalı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kayıtlar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mevcut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bu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nedenle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titiz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ön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işleme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kritik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önem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taşıyor</a:t>
            </a:r>
            <a: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:</a:t>
            </a:r>
            <a:br>
              <a:rPr lang="tr-TR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</a:br>
            <a:endParaRPr lang="tr-TR" sz="175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algn="l">
              <a:lnSpc>
                <a:spcPts val="2850"/>
              </a:lnSpc>
              <a:buSzPct val="100000"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598676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Cleveland, Macaristan, İsviçre ve Long Beach kliniklerinden toplanan gerçek hasta verileri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58333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Kaynak: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UCI Heart Disease Data</a:t>
            </a:r>
            <a:endParaRPr lang="en-US" sz="17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pic>
        <p:nvPicPr>
          <p:cNvPr id="12" name="Resim 11">
            <a:extLst>
              <a:ext uri="{FF2B5EF4-FFF2-40B4-BE49-F238E27FC236}">
                <a16:creationId xmlns:a16="http://schemas.microsoft.com/office/drawing/2014/main" id="{3DD662BC-E2DF-F0A9-AD26-3117AADE73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  <p:sp>
        <p:nvSpPr>
          <p:cNvPr id="14" name="Metin kutusu 13">
            <a:extLst>
              <a:ext uri="{FF2B5EF4-FFF2-40B4-BE49-F238E27FC236}">
                <a16:creationId xmlns:a16="http://schemas.microsoft.com/office/drawing/2014/main" id="{AD5F08D6-8BE6-CA45-1CE0-1E3DCF95E00F}"/>
              </a:ext>
            </a:extLst>
          </p:cNvPr>
          <p:cNvSpPr txBox="1"/>
          <p:nvPr/>
        </p:nvSpPr>
        <p:spPr>
          <a:xfrm>
            <a:off x="682277" y="4793575"/>
            <a:ext cx="7715797" cy="8066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lnSpc>
                <a:spcPts val="2850"/>
              </a:lnSpc>
              <a:buSzPct val="100000"/>
              <a:buChar char="•"/>
            </a:pP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Veri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setinde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ca (Damar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sayısı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)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thal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sütunlarında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ciddi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oranda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eksik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veri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(%50+)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gürültü</a:t>
            </a:r>
            <a:r>
              <a:rPr lang="en-US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mevcut</a:t>
            </a:r>
            <a:endParaRPr lang="tr-TR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390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91183" y="3102054"/>
            <a:ext cx="7882652" cy="634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Veri </a:t>
            </a:r>
            <a:r>
              <a:rPr lang="en-US" sz="395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Ön</a:t>
            </a:r>
            <a:r>
              <a:rPr lang="en-US" sz="3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</a:t>
            </a:r>
            <a:r>
              <a:rPr lang="en-US" sz="395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İşlem</a:t>
            </a:r>
            <a:r>
              <a:rPr lang="tr-TR" sz="39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891183" y="4041458"/>
            <a:ext cx="203121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01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891183" y="4363760"/>
            <a:ext cx="6322338" cy="22860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" name="Text 3"/>
          <p:cNvSpPr/>
          <p:nvPr/>
        </p:nvSpPr>
        <p:spPr>
          <a:xfrm>
            <a:off x="891183" y="4511040"/>
            <a:ext cx="2539008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Veri Temizleme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891183" y="4950262"/>
            <a:ext cx="632233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Basit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ortalama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yerine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sayısal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verilerde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Medyan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kategorik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verilerde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Mod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kullanılarak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eksik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veriler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tamamlandı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416641" y="4041458"/>
            <a:ext cx="203121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02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7416641" y="4363760"/>
            <a:ext cx="6322457" cy="22860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Text 7"/>
          <p:cNvSpPr/>
          <p:nvPr/>
        </p:nvSpPr>
        <p:spPr>
          <a:xfrm>
            <a:off x="7416641" y="4511040"/>
            <a:ext cx="2539008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tr-TR" sz="1950" dirty="0">
                <a:solidFill>
                  <a:srgbClr val="EBECEF"/>
                </a:solidFill>
                <a:latin typeface="Fraunces Medium" pitchFamily="34" charset="0"/>
              </a:rPr>
              <a:t>Dönüştürme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7416641" y="4950262"/>
            <a:ext cx="6322457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Makine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öğrenmesi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modellerinin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anlayabilmesi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için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'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Göğüs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Ağrısı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Tipi'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gibi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metin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verileri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One-Hot Encoding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ile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sayısal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vektörlere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dönüştürüldü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891183" y="5955506"/>
            <a:ext cx="203121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891183" y="6277808"/>
            <a:ext cx="6322338" cy="22860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1"/>
          <p:cNvSpPr/>
          <p:nvPr/>
        </p:nvSpPr>
        <p:spPr>
          <a:xfrm>
            <a:off x="891183" y="6425089"/>
            <a:ext cx="2539008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tr-TR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Ölçekleme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891183" y="6864310"/>
            <a:ext cx="632233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Farklı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birimlerdeki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veriler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(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Yaş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vs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Kolesterol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)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StandardScaler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kullanılarak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standart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sapma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aralığına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550" dirty="0" err="1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indirgendi</a:t>
            </a: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7416641" y="5955506"/>
            <a:ext cx="203121" cy="2538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Fraunces Light" pitchFamily="34" charset="0"/>
                <a:ea typeface="Fraunces Light" pitchFamily="34" charset="-122"/>
                <a:cs typeface="Fraunces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7" name="Shape 14"/>
          <p:cNvSpPr/>
          <p:nvPr/>
        </p:nvSpPr>
        <p:spPr>
          <a:xfrm>
            <a:off x="7416641" y="6277808"/>
            <a:ext cx="6322457" cy="22860"/>
          </a:xfrm>
          <a:prstGeom prst="rect">
            <a:avLst/>
          </a:prstGeom>
          <a:solidFill>
            <a:srgbClr val="8C98CA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8" name="Text 15"/>
          <p:cNvSpPr/>
          <p:nvPr/>
        </p:nvSpPr>
        <p:spPr>
          <a:xfrm>
            <a:off x="7416641" y="6425089"/>
            <a:ext cx="2539008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Önemli Bulgular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416641" y="6864310"/>
            <a:ext cx="6322457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Yaş ve kolesterol seviyesinin hastalık riskiyle pozitif, maksimum kalp hızının negatif ilişkisi tespit edildi.</a:t>
            </a:r>
            <a:endParaRPr lang="en-US" sz="1550" dirty="0"/>
          </a:p>
        </p:txBody>
      </p:sp>
      <p:pic>
        <p:nvPicPr>
          <p:cNvPr id="20" name="Resim 19">
            <a:extLst>
              <a:ext uri="{FF2B5EF4-FFF2-40B4-BE49-F238E27FC236}">
                <a16:creationId xmlns:a16="http://schemas.microsoft.com/office/drawing/2014/main" id="{FC05C8F2-9274-F77D-5B66-BD74602B0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24535" y="343040"/>
            <a:ext cx="9581330" cy="882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Python Kodundan Örnekler: Veri Hazırlama ve Model Eğitimi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5699519" y="969460"/>
            <a:ext cx="2728436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Veri Yükleme </a:t>
            </a:r>
            <a:r>
              <a:rPr lang="en-US" sz="165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ve</a:t>
            </a:r>
            <a:r>
              <a:rPr lang="en-US" sz="1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</a:t>
            </a:r>
            <a:r>
              <a:rPr lang="tr-TR" sz="1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Veriyi </a:t>
            </a:r>
            <a:r>
              <a:rPr lang="en-US" sz="165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Hazırlama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2754774" y="1446933"/>
            <a:ext cx="9767543" cy="6262418"/>
          </a:xfrm>
          <a:prstGeom prst="roundRect">
            <a:avLst>
              <a:gd name="adj" fmla="val 1381"/>
            </a:avLst>
          </a:prstGeom>
          <a:solidFill>
            <a:srgbClr val="151B33"/>
          </a:solidFill>
          <a:ln/>
        </p:spPr>
        <p:txBody>
          <a:bodyPr/>
          <a:lstStyle/>
          <a:p>
            <a:endParaRPr lang="tr-TR" dirty="0"/>
          </a:p>
        </p:txBody>
      </p:sp>
      <p:sp>
        <p:nvSpPr>
          <p:cNvPr id="6" name="Text 4"/>
          <p:cNvSpPr/>
          <p:nvPr/>
        </p:nvSpPr>
        <p:spPr>
          <a:xfrm>
            <a:off x="2847373" y="1693144"/>
            <a:ext cx="9674945" cy="5769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#Kütüphaneler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import pandas as pd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import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numpy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as np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import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matplotlib.pyplot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as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</a:t>
            </a: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import seaborn as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sns</a:t>
            </a: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#Verileri Yükleme</a:t>
            </a: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pd.read_csv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r'C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:\Users\Hp\Desktop\ml\heart_disease_uci.csv')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df.columns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df.columns.str.strip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#Sütun ve Hedef Belirleme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df.drop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(columns=[c for c in ['id', 'dataset', 'ca', '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thal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'] if c in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df.columns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],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inplace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=True)</a:t>
            </a: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['target']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['num'].apply(lambda x: 1 if x &gt; 0 else 0)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df.drop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(columns='num',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inplace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=True)</a:t>
            </a: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#Eksik Verileri Tamamlama ve Dönüştürme</a:t>
            </a: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numeric_cols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['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age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 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trestbps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 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chol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 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thalch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 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oldpeak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']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categorical_cols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['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sex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 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cp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 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fbs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 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restecg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 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exang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 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slope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']</a:t>
            </a: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numeric_cols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]=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SimpleImputer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strategy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median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').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fit_transform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numeric_cols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])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categorical_cols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]=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SimpleImputer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strategy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most_frequent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').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fit_transform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categorical_cols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])</a:t>
            </a: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pd.get_dummies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columns=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categorical_cols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drop_first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=True)</a:t>
            </a: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10C27A5D-EBE7-9C68-B239-1FA46A70B2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  <p:sp>
        <p:nvSpPr>
          <p:cNvPr id="14" name="Text 4">
            <a:extLst>
              <a:ext uri="{FF2B5EF4-FFF2-40B4-BE49-F238E27FC236}">
                <a16:creationId xmlns:a16="http://schemas.microsoft.com/office/drawing/2014/main" id="{7688B3D8-7D16-0E0C-F42C-DD5B24792B82}"/>
              </a:ext>
            </a:extLst>
          </p:cNvPr>
          <p:cNvSpPr/>
          <p:nvPr/>
        </p:nvSpPr>
        <p:spPr>
          <a:xfrm>
            <a:off x="7942076" y="1622248"/>
            <a:ext cx="5401246" cy="6387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endParaRPr lang="en-US" sz="11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A60DF7-8BAD-9961-4DE7-BCE760F85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BF019A3-488C-22D7-5106-C1ED6C9D9DD0}"/>
              </a:ext>
            </a:extLst>
          </p:cNvPr>
          <p:cNvSpPr/>
          <p:nvPr/>
        </p:nvSpPr>
        <p:spPr>
          <a:xfrm>
            <a:off x="2524535" y="343040"/>
            <a:ext cx="9581330" cy="882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Python Kodundan Örnekler: Veri Hazırlama ve Model Eğitimi</a:t>
            </a:r>
            <a:endParaRPr lang="en-US" sz="275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B3DCEE27-95B0-E264-5D34-E4EDB78036E2}"/>
              </a:ext>
            </a:extLst>
          </p:cNvPr>
          <p:cNvSpPr/>
          <p:nvPr/>
        </p:nvSpPr>
        <p:spPr>
          <a:xfrm>
            <a:off x="2754775" y="1446933"/>
            <a:ext cx="9767543" cy="6262418"/>
          </a:xfrm>
          <a:prstGeom prst="roundRect">
            <a:avLst>
              <a:gd name="adj" fmla="val 1381"/>
            </a:avLst>
          </a:prstGeom>
          <a:solidFill>
            <a:srgbClr val="151B33"/>
          </a:solidFill>
          <a:ln/>
        </p:spPr>
        <p:txBody>
          <a:bodyPr/>
          <a:lstStyle/>
          <a:p>
            <a:endParaRPr lang="tr-TR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7CE43B4A-0BE3-6968-B91C-144ED308B362}"/>
              </a:ext>
            </a:extLst>
          </p:cNvPr>
          <p:cNvSpPr/>
          <p:nvPr/>
        </p:nvSpPr>
        <p:spPr>
          <a:xfrm>
            <a:off x="2847373" y="1693144"/>
            <a:ext cx="9674945" cy="5769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#Ölçekleme ve Ayırma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df.drop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(columns='target')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df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['target']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X_test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y_test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train_test_split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X, y,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test_size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=0.2,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random_state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=42, stratify=y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scaler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StandardScaler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scaler.fit_transform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X_test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scaler.transform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X_test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#Model Seçimi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models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{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Logistic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Regression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":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LogisticRegression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max_iter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=1000,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class_weight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balanced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'),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Decision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Tree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":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DecisionTreeClassifier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max_depth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=5,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random_state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=42),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Forest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(Base)":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RandomForestClassifier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n_estimators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=200,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max_depth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=8,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random_state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=42,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class_weight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='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balanced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)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model_scores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{}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5088BC08-E6EF-BE66-F91C-07FFA22FC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  <p:sp>
        <p:nvSpPr>
          <p:cNvPr id="14" name="Text 4">
            <a:extLst>
              <a:ext uri="{FF2B5EF4-FFF2-40B4-BE49-F238E27FC236}">
                <a16:creationId xmlns:a16="http://schemas.microsoft.com/office/drawing/2014/main" id="{7997F613-3335-1559-CC6A-3FC9401BF3F5}"/>
              </a:ext>
            </a:extLst>
          </p:cNvPr>
          <p:cNvSpPr/>
          <p:nvPr/>
        </p:nvSpPr>
        <p:spPr>
          <a:xfrm>
            <a:off x="7942076" y="1622248"/>
            <a:ext cx="5401246" cy="6387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endParaRPr lang="en-US" sz="11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4853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710D6-8D00-E391-EE77-4FABE6BB1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">
            <a:extLst>
              <a:ext uri="{FF2B5EF4-FFF2-40B4-BE49-F238E27FC236}">
                <a16:creationId xmlns:a16="http://schemas.microsoft.com/office/drawing/2014/main" id="{F3A66883-4276-11B1-91F0-DD3698F49515}"/>
              </a:ext>
            </a:extLst>
          </p:cNvPr>
          <p:cNvSpPr/>
          <p:nvPr/>
        </p:nvSpPr>
        <p:spPr>
          <a:xfrm>
            <a:off x="5278056" y="957746"/>
            <a:ext cx="4074287" cy="7060457"/>
          </a:xfrm>
          <a:prstGeom prst="roundRect">
            <a:avLst>
              <a:gd name="adj" fmla="val 1381"/>
            </a:avLst>
          </a:prstGeom>
          <a:solidFill>
            <a:srgbClr val="151B33"/>
          </a:solidFill>
          <a:ln/>
        </p:spPr>
        <p:txBody>
          <a:bodyPr/>
          <a:lstStyle/>
          <a:p>
            <a:endParaRPr lang="tr-TR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59DA5987-1AAB-B57F-29DE-66514AF8B8D8}"/>
              </a:ext>
            </a:extLst>
          </p:cNvPr>
          <p:cNvSpPr/>
          <p:nvPr/>
        </p:nvSpPr>
        <p:spPr>
          <a:xfrm>
            <a:off x="2524535" y="343040"/>
            <a:ext cx="9581330" cy="882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Python Kodundan Örnekler: Veri Hazırlama ve Model Eğitimi</a:t>
            </a:r>
            <a:endParaRPr lang="en-US" sz="275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B150E3A6-5869-D191-65CB-BB7C4F24344C}"/>
              </a:ext>
            </a:extLst>
          </p:cNvPr>
          <p:cNvSpPr/>
          <p:nvPr/>
        </p:nvSpPr>
        <p:spPr>
          <a:xfrm>
            <a:off x="356413" y="949222"/>
            <a:ext cx="4074287" cy="7060457"/>
          </a:xfrm>
          <a:prstGeom prst="roundRect">
            <a:avLst>
              <a:gd name="adj" fmla="val 1381"/>
            </a:avLst>
          </a:prstGeom>
          <a:solidFill>
            <a:srgbClr val="151B33"/>
          </a:solidFill>
          <a:ln/>
        </p:spPr>
        <p:txBody>
          <a:bodyPr/>
          <a:lstStyle/>
          <a:p>
            <a:endParaRPr lang="tr-TR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466754D1-5540-09F6-7D18-D6448954643D}"/>
              </a:ext>
            </a:extLst>
          </p:cNvPr>
          <p:cNvSpPr/>
          <p:nvPr/>
        </p:nvSpPr>
        <p:spPr>
          <a:xfrm>
            <a:off x="543922" y="1050796"/>
            <a:ext cx="3840952" cy="75650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#Cross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Validation</a:t>
            </a: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rf_cv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RandomForestClassifier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n_estimators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=200,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max_depth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=8,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random_state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=42,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class_weight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='balanced')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cv_scores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cross_val_score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rf_cv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cv=5,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scoring='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roc_auc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’)</a:t>
            </a: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#Grid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Search</a:t>
            </a: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param_grid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{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n_estimators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": [100, 200, 300],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max_depth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": [5, 8, 12],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min_samples_split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": [2, 5, 10]}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grid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GridSearchCV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RandomForestClassifier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random_state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=42,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class_weight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='balanced'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),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param_grid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param_grid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cv=5,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scoring='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roc_auc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',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n_jobs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=-1)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grid.fit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84D54394-76BE-E092-96B8-97F2A85978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  <p:sp>
        <p:nvSpPr>
          <p:cNvPr id="14" name="Text 4">
            <a:extLst>
              <a:ext uri="{FF2B5EF4-FFF2-40B4-BE49-F238E27FC236}">
                <a16:creationId xmlns:a16="http://schemas.microsoft.com/office/drawing/2014/main" id="{56577AA5-BD66-59ED-B1F4-C3A53A569D75}"/>
              </a:ext>
            </a:extLst>
          </p:cNvPr>
          <p:cNvSpPr/>
          <p:nvPr/>
        </p:nvSpPr>
        <p:spPr>
          <a:xfrm>
            <a:off x="7942076" y="1622248"/>
            <a:ext cx="5401246" cy="6387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endParaRPr lang="en-US" sz="11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7521C2EF-4ABA-F7CB-57ED-A599C25F7203}"/>
              </a:ext>
            </a:extLst>
          </p:cNvPr>
          <p:cNvSpPr/>
          <p:nvPr/>
        </p:nvSpPr>
        <p:spPr>
          <a:xfrm>
            <a:off x="5444335" y="1048296"/>
            <a:ext cx="3840952" cy="6775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#Final Model Seçimi 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best_rf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grid.best_estimator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_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best_rf.fit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y_train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y_pred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best_rf.predict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X_test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y_proba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best_rf.predict_proba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X_test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)[:, 1]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final_acc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accuracy_score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y_test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y_pred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#Confusion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Matrix</a:t>
            </a: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cm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confusion_matrix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y_test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y_pred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ConfusionMatrixDisplay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(cm,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display_labels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=["Healthy", "Disease"]).plot(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cmap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="Blues")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plt.title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("Confusion Matrix - Final Random Forest")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plt.show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sp>
        <p:nvSpPr>
          <p:cNvPr id="10" name="Text 4">
            <a:extLst>
              <a:ext uri="{FF2B5EF4-FFF2-40B4-BE49-F238E27FC236}">
                <a16:creationId xmlns:a16="http://schemas.microsoft.com/office/drawing/2014/main" id="{199545E3-7182-8E74-AF14-5E21175E30DE}"/>
              </a:ext>
            </a:extLst>
          </p:cNvPr>
          <p:cNvSpPr/>
          <p:nvPr/>
        </p:nvSpPr>
        <p:spPr>
          <a:xfrm>
            <a:off x="10478860" y="1650076"/>
            <a:ext cx="3840952" cy="61735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sp>
        <p:nvSpPr>
          <p:cNvPr id="12" name="Shape 2">
            <a:extLst>
              <a:ext uri="{FF2B5EF4-FFF2-40B4-BE49-F238E27FC236}">
                <a16:creationId xmlns:a16="http://schemas.microsoft.com/office/drawing/2014/main" id="{1F2CE501-B25F-1A41-92D1-D54DBC73C5A8}"/>
              </a:ext>
            </a:extLst>
          </p:cNvPr>
          <p:cNvSpPr/>
          <p:nvPr/>
        </p:nvSpPr>
        <p:spPr>
          <a:xfrm>
            <a:off x="10245525" y="905710"/>
            <a:ext cx="4074287" cy="7060457"/>
          </a:xfrm>
          <a:prstGeom prst="roundRect">
            <a:avLst>
              <a:gd name="adj" fmla="val 1381"/>
            </a:avLst>
          </a:prstGeom>
          <a:solidFill>
            <a:srgbClr val="151B33"/>
          </a:solidFill>
          <a:ln/>
        </p:spPr>
        <p:txBody>
          <a:bodyPr/>
          <a:lstStyle/>
          <a:p>
            <a:endParaRPr lang="tr-TR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A088B678-3842-D6BB-FB7F-513530D35686}"/>
              </a:ext>
            </a:extLst>
          </p:cNvPr>
          <p:cNvSpPr/>
          <p:nvPr/>
        </p:nvSpPr>
        <p:spPr>
          <a:xfrm>
            <a:off x="10418724" y="1048295"/>
            <a:ext cx="3840952" cy="67752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#ROC Eğrisi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fpr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tpr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_ =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roc_curve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y_test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y_proba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auc_score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roc_auc_score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y_test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y_proba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plt.figure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figsize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=(8, 6))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plt.plot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fpr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tpr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label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f"AUC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{auc_score:.3f}")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plt.plot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([0, 1], [0, 1],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linestyle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='--')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plt.xlabel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("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False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Positive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Rate")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plt.ylabel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("True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Positive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Rate")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plt.title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("ROC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Curve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- Final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Random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Forest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plt.legend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plt.show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#En Önemli Özellikler</a:t>
            </a: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feat_imp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pd.DataFrame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({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Feature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":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X.columns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Importance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":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best_rf.feature_importances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_</a:t>
            </a:r>
          </a:p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}).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sort_values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by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="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Importance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",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ascending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False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plt.figure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figsize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=(10, 6))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sns.barplot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(data=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feat_imp.head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(10), x="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Importance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", y="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Feature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plt.title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("Top 10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Feature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</a:t>
            </a: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Importance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")</a:t>
            </a:r>
          </a:p>
          <a:p>
            <a:pPr>
              <a:lnSpc>
                <a:spcPts val="1750"/>
              </a:lnSpc>
            </a:pPr>
            <a:r>
              <a:rPr lang="tr-TR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plt.show</a:t>
            </a: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b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</a:b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endParaRPr lang="tr-TR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14720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5B7AF4-14D8-E9E4-D076-2EB911C40C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7BD4207-CE55-57EA-8E9F-3A9FA18FB1F5}"/>
              </a:ext>
            </a:extLst>
          </p:cNvPr>
          <p:cNvSpPr/>
          <p:nvPr/>
        </p:nvSpPr>
        <p:spPr>
          <a:xfrm>
            <a:off x="2524535" y="343040"/>
            <a:ext cx="9581330" cy="8824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7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Python Kodundan Örnekler: Veri Hazırlama ve Model Eğitimi</a:t>
            </a:r>
            <a:endParaRPr lang="en-US" sz="2750" dirty="0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5D1C917A-D6CF-D7D6-8001-F0872D8E136C}"/>
              </a:ext>
            </a:extLst>
          </p:cNvPr>
          <p:cNvSpPr/>
          <p:nvPr/>
        </p:nvSpPr>
        <p:spPr>
          <a:xfrm>
            <a:off x="2754775" y="1446933"/>
            <a:ext cx="9767543" cy="6262418"/>
          </a:xfrm>
          <a:prstGeom prst="roundRect">
            <a:avLst>
              <a:gd name="adj" fmla="val 1381"/>
            </a:avLst>
          </a:prstGeom>
          <a:solidFill>
            <a:srgbClr val="151B33"/>
          </a:solidFill>
          <a:ln/>
        </p:spPr>
        <p:txBody>
          <a:bodyPr/>
          <a:lstStyle/>
          <a:p>
            <a:endParaRPr lang="tr-TR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74E130FC-A98E-2636-3868-09B697E0965C}"/>
              </a:ext>
            </a:extLst>
          </p:cNvPr>
          <p:cNvSpPr/>
          <p:nvPr/>
        </p:nvSpPr>
        <p:spPr>
          <a:xfrm>
            <a:off x="2847373" y="1693144"/>
            <a:ext cx="9674945" cy="5769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r>
              <a:rPr lang="tr-TR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#Tüm Modellerin Performansını Tek Grafikte Gösterme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performance = {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"Logistic Regression":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model_scores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["Logistic Regression"],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"Decision Tree":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model_scores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["Decision Tree"],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"Random Forest (Base)":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model_scores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["Random Forest (Base)"],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"Random Forest 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GridSearch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)":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final_acc</a:t>
            </a: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perf_df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pd.DataFrame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({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"Model":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performance.keys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(),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"Accuracy (%)": [v * 100 for v in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performance.values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()]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})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plt.figure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figsize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=(10, 6))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sns.barplot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(data=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perf_df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x="Model", y="Accuracy (%)", palette="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viridis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")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plt.title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("All Models Accuracy Comparison")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plt.ylim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(0, 100)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for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v in enumerate(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perf_df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["Accuracy (%)"]):</a:t>
            </a:r>
          </a:p>
          <a:p>
            <a:pPr>
              <a:lnSpc>
                <a:spcPts val="1750"/>
              </a:lnSpc>
            </a:pP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plt.text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i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, v + 1, f"{v:.2f}%", ha="center", </a:t>
            </a: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fontweight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="bold")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plt.xticks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(rotation=20)</a:t>
            </a:r>
          </a:p>
          <a:p>
            <a:pPr>
              <a:lnSpc>
                <a:spcPts val="1750"/>
              </a:lnSpc>
            </a:pPr>
            <a:r>
              <a:rPr lang="en-US" sz="1400" dirty="0" err="1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plt.show</a:t>
            </a:r>
            <a:r>
              <a:rPr lang="en-US" sz="1400" dirty="0">
                <a:solidFill>
                  <a:srgbClr val="EBECEF"/>
                </a:solidFill>
                <a:latin typeface="Consolas" pitchFamily="34" charset="0"/>
                <a:ea typeface="Consolas" pitchFamily="34" charset="-122"/>
                <a:cs typeface="Consolas" pitchFamily="34" charset="-120"/>
              </a:rPr>
              <a:t>()</a:t>
            </a:r>
          </a:p>
          <a:p>
            <a:pPr>
              <a:lnSpc>
                <a:spcPts val="1750"/>
              </a:lnSpc>
            </a:pPr>
            <a:endParaRPr lang="en-US" sz="14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pic>
        <p:nvPicPr>
          <p:cNvPr id="11" name="Resim 10">
            <a:extLst>
              <a:ext uri="{FF2B5EF4-FFF2-40B4-BE49-F238E27FC236}">
                <a16:creationId xmlns:a16="http://schemas.microsoft.com/office/drawing/2014/main" id="{2C40776D-F5C0-3717-1786-C13327A1DD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  <p:sp>
        <p:nvSpPr>
          <p:cNvPr id="14" name="Text 4">
            <a:extLst>
              <a:ext uri="{FF2B5EF4-FFF2-40B4-BE49-F238E27FC236}">
                <a16:creationId xmlns:a16="http://schemas.microsoft.com/office/drawing/2014/main" id="{046099E0-1379-3528-0E7C-DABCBF0A53FF}"/>
              </a:ext>
            </a:extLst>
          </p:cNvPr>
          <p:cNvSpPr/>
          <p:nvPr/>
        </p:nvSpPr>
        <p:spPr>
          <a:xfrm>
            <a:off x="7942076" y="1622248"/>
            <a:ext cx="5401246" cy="6387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1750"/>
              </a:lnSpc>
            </a:pPr>
            <a:endParaRPr lang="en-US" sz="1100" dirty="0">
              <a:solidFill>
                <a:srgbClr val="EBECEF"/>
              </a:solidFill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04868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921508" y="547661"/>
            <a:ext cx="8560578" cy="1030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Performans Karşılaştırması</a:t>
            </a:r>
            <a:endParaRPr lang="en-US" sz="4400" dirty="0"/>
          </a:p>
        </p:txBody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790" y="9152334"/>
            <a:ext cx="141684" cy="113348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4096822" y="9129593"/>
            <a:ext cx="6691670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Önemli Not:</a:t>
            </a:r>
            <a:r>
              <a:rPr lang="en-US" sz="850" dirty="0">
                <a:solidFill>
                  <a:srgbClr val="FFFFF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Random Forest modeli, ensemble yaklaşımı sayesinde overfitting'i önleyerek en dengeli ve güvenilir sonuçları verdi.</a:t>
            </a:r>
            <a:endParaRPr lang="en-US" sz="850" dirty="0"/>
          </a:p>
        </p:txBody>
      </p:sp>
      <p:pic>
        <p:nvPicPr>
          <p:cNvPr id="20" name="Resim 19">
            <a:extLst>
              <a:ext uri="{FF2B5EF4-FFF2-40B4-BE49-F238E27FC236}">
                <a16:creationId xmlns:a16="http://schemas.microsoft.com/office/drawing/2014/main" id="{100A952C-2445-1DF9-D35B-AF6082A57A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2942" y="7709350"/>
            <a:ext cx="1807457" cy="475646"/>
          </a:xfrm>
          <a:prstGeom prst="rect">
            <a:avLst/>
          </a:prstGeom>
        </p:spPr>
      </p:pic>
      <p:pic>
        <p:nvPicPr>
          <p:cNvPr id="22" name="Resim 21" descr="metin, ekran görüntüsü, diyagram, dikdörtgen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3E7B72D5-7AED-7B75-306C-56EB81048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4739" y="1312208"/>
            <a:ext cx="8664750" cy="61911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124EE1FDC4E1B343B12CA5C6752143D2" ma:contentTypeVersion="11" ma:contentTypeDescription="Yeni belge oluşturun." ma:contentTypeScope="" ma:versionID="3173f20a16977c7f0f4aa0166c71adc0">
  <xsd:schema xmlns:xsd="http://www.w3.org/2001/XMLSchema" xmlns:xs="http://www.w3.org/2001/XMLSchema" xmlns:p="http://schemas.microsoft.com/office/2006/metadata/properties" xmlns:ns3="658e4e93-cc7d-4c6e-a853-0e89d4332734" targetNamespace="http://schemas.microsoft.com/office/2006/metadata/properties" ma:root="true" ma:fieldsID="3e1caf7b724f961f19af2ad6aa627027" ns3:_="">
    <xsd:import namespace="658e4e93-cc7d-4c6e-a853-0e89d433273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LengthInSeconds" minOccurs="0"/>
                <xsd:element ref="ns3:MediaServiceSearchProperties" minOccurs="0"/>
                <xsd:element ref="ns3:MediaServiceDateTaken" minOccurs="0"/>
                <xsd:element ref="ns3:_activity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8e4e93-cc7d-4c6e-a853-0e89d433273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  <xsd:element name="MediaServiceSystemTags" ma:index="15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58e4e93-cc7d-4c6e-a853-0e89d4332734" xsi:nil="true"/>
  </documentManagement>
</p:properties>
</file>

<file path=customXml/itemProps1.xml><?xml version="1.0" encoding="utf-8"?>
<ds:datastoreItem xmlns:ds="http://schemas.openxmlformats.org/officeDocument/2006/customXml" ds:itemID="{61C5E3E7-2E7D-4257-B87E-E3F86BA6D3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58e4e93-cc7d-4c6e-a853-0e89d433273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B438D33-BB69-4395-BDFC-26EA98D293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DFC10ED-0CFA-46C4-9726-5F88115169A1}">
  <ds:schemaRefs>
    <ds:schemaRef ds:uri="http://www.w3.org/XML/1998/namespace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658e4e93-cc7d-4c6e-a853-0e89d4332734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1543</Words>
  <Application>Microsoft Office PowerPoint</Application>
  <PresentationFormat>Özel</PresentationFormat>
  <Paragraphs>198</Paragraphs>
  <Slides>12</Slides>
  <Notes>12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12</vt:i4>
      </vt:variant>
    </vt:vector>
  </HeadingPairs>
  <TitlesOfParts>
    <vt:vector size="18" baseType="lpstr">
      <vt:lpstr>Epilogue</vt:lpstr>
      <vt:lpstr>Fraunces Medium</vt:lpstr>
      <vt:lpstr>Arial</vt:lpstr>
      <vt:lpstr>Fraunces Light</vt:lpstr>
      <vt:lpstr>Consolas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Baysal</dc:creator>
  <cp:lastModifiedBy>OMER FARUK BAYSAL</cp:lastModifiedBy>
  <cp:revision>5</cp:revision>
  <dcterms:created xsi:type="dcterms:W3CDTF">2026-01-08T18:31:03Z</dcterms:created>
  <dcterms:modified xsi:type="dcterms:W3CDTF">2026-01-08T20:03:13Z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0x010100124EE1FDC4E1B343B12CA5C6752143D2</vt:lpwstr>
  </property>
</Properties>
</file>